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3" name="Shape 1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406400" indent="-355600" algn="ctr">
              <a:buClrTx/>
              <a:buSzTx/>
              <a:buFontTx/>
              <a:buNone/>
              <a:defRPr sz="2400"/>
            </a:lvl1pPr>
            <a:lvl2pPr marL="406400" indent="127000" algn="ctr">
              <a:buClrTx/>
              <a:buSzTx/>
              <a:buFontTx/>
              <a:buNone/>
              <a:defRPr sz="2400"/>
            </a:lvl2pPr>
            <a:lvl3pPr marL="406400" indent="609600" algn="ctr">
              <a:buClrTx/>
              <a:buSzTx/>
              <a:buFontTx/>
              <a:buNone/>
              <a:defRPr sz="2400"/>
            </a:lvl3pPr>
            <a:lvl4pPr marL="406400" indent="1079500" algn="ctr">
              <a:buClrTx/>
              <a:buSzTx/>
              <a:buFontTx/>
              <a:buNone/>
              <a:defRPr sz="2400"/>
            </a:lvl4pPr>
            <a:lvl5pPr marL="406400" indent="1536700" algn="ctr">
              <a:buClrTx/>
              <a:buSzTx/>
              <a:buFontTx/>
              <a:buNone/>
              <a:defRPr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6" name="Уровень текста 1…"/>
          <p:cNvSpPr txBox="1"/>
          <p:nvPr>
            <p:ph type="body" idx="1"/>
          </p:nvPr>
        </p:nvSpPr>
        <p:spPr>
          <a:xfrm rot="5400000">
            <a:off x="3920330" y="-1256506"/>
            <a:ext cx="4351339" cy="10515601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Текст заголовка"/>
          <p:cNvSpPr txBox="1"/>
          <p:nvPr>
            <p:ph type="title"/>
          </p:nvPr>
        </p:nvSpPr>
        <p:spPr>
          <a:xfrm rot="5400000">
            <a:off x="7133431" y="1956593"/>
            <a:ext cx="5811839" cy="2628901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05" name="Уровень текста 1…"/>
          <p:cNvSpPr txBox="1"/>
          <p:nvPr>
            <p:ph type="body" idx="1"/>
          </p:nvPr>
        </p:nvSpPr>
        <p:spPr>
          <a:xfrm rot="5400000">
            <a:off x="1799431" y="-596107"/>
            <a:ext cx="5811838" cy="7734301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0" name="Уровень текста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228600" indent="4572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228600" indent="9144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228600" indent="13716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228600" indent="18288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9" name="Уровень текста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Google Shape;36;p5"/>
          <p:cNvSpPr txBox="1"/>
          <p:nvPr>
            <p:ph type="body" sz="half" idx="2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9" name="Уровень текста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228600" indent="0">
              <a:buClrTx/>
              <a:buSzTx/>
              <a:buFontTx/>
              <a:buNone/>
              <a:defRPr b="1" sz="2400"/>
            </a:lvl1pPr>
            <a:lvl2pPr marL="228600" indent="457200">
              <a:buClrTx/>
              <a:buSzTx/>
              <a:buFontTx/>
              <a:buNone/>
              <a:defRPr b="1" sz="2400"/>
            </a:lvl2pPr>
            <a:lvl3pPr marL="228600" indent="914400">
              <a:buClrTx/>
              <a:buSzTx/>
              <a:buFontTx/>
              <a:buNone/>
              <a:defRPr b="1" sz="2400"/>
            </a:lvl3pPr>
            <a:lvl4pPr marL="228600" indent="1371600">
              <a:buClrTx/>
              <a:buSzTx/>
              <a:buFontTx/>
              <a:buNone/>
              <a:defRPr b="1" sz="2400"/>
            </a:lvl4pPr>
            <a:lvl5pPr marL="228600" indent="1828800">
              <a:buClrTx/>
              <a:buSzTx/>
              <a:buFontTx/>
              <a:buNone/>
              <a:defRPr b="1"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0" name="Google Shape;43;p6"/>
          <p:cNvSpPr txBox="1"/>
          <p:nvPr>
            <p:ph type="body" sz="half" idx="21"/>
          </p:nvPr>
        </p:nvSpPr>
        <p:spPr>
          <a:xfrm>
            <a:off x="839787" y="2505075"/>
            <a:ext cx="5157789" cy="3684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1" name="Google Shape;44;p6"/>
          <p:cNvSpPr txBox="1"/>
          <p:nvPr>
            <p:ph type="body" sz="quarter" idx="22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228600" indent="0">
              <a:buClrTx/>
              <a:buSzTx/>
              <a:buFontTx/>
              <a:buNone/>
              <a:defRPr b="1" sz="2400"/>
            </a:pPr>
          </a:p>
        </p:txBody>
      </p:sp>
      <p:sp>
        <p:nvSpPr>
          <p:cNvPr id="52" name="Google Shape;45;p6"/>
          <p:cNvSpPr txBox="1"/>
          <p:nvPr>
            <p:ph type="body" sz="half" idx="23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Текст заголовка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76" name="Уровень текста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 indent="-431800">
              <a:buSzPts val="3200"/>
              <a:defRPr sz="3200"/>
            </a:lvl1pPr>
            <a:lvl2pPr marL="972457" indent="-464457">
              <a:buSzPts val="3200"/>
              <a:defRPr sz="3200"/>
            </a:lvl2pPr>
            <a:lvl3pPr marL="1498600" indent="-508000">
              <a:buSzPts val="3200"/>
              <a:defRPr sz="3200"/>
            </a:lvl3pPr>
            <a:lvl4pPr marL="2042160" indent="-568960">
              <a:buSzPts val="3200"/>
              <a:defRPr sz="3200"/>
            </a:lvl4pPr>
            <a:lvl5pPr marL="2499360" indent="-568960">
              <a:buSzPts val="3200"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7" name="Google Shape;61;p9"/>
          <p:cNvSpPr txBox="1"/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228600" indent="0">
              <a:buClrTx/>
              <a:buSzTx/>
              <a:buFontTx/>
              <a:buNone/>
              <a:defRPr sz="1600"/>
            </a:pPr>
          </a:p>
        </p:txBody>
      </p:sp>
      <p:sp>
        <p:nvSpPr>
          <p:cNvPr id="7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Текст заголовка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6" name="Google Shape;67;p10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Уровень текста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1600"/>
            </a:lvl1pPr>
            <a:lvl2pPr marL="228600" indent="457200">
              <a:buClrTx/>
              <a:buSzTx/>
              <a:buFontTx/>
              <a:buNone/>
              <a:defRPr sz="1600"/>
            </a:lvl2pPr>
            <a:lvl3pPr marL="228600" indent="914400">
              <a:buClrTx/>
              <a:buSzTx/>
              <a:buFontTx/>
              <a:buNone/>
              <a:defRPr sz="1600"/>
            </a:lvl3pPr>
            <a:lvl4pPr marL="228600" indent="1371600">
              <a:buClrTx/>
              <a:buSzTx/>
              <a:buFontTx/>
              <a:buNone/>
              <a:defRPr sz="1600"/>
            </a:lvl4pPr>
            <a:lvl5pPr marL="228600" indent="1828800">
              <a:buClrTx/>
              <a:buSzTx/>
              <a:buFontTx/>
              <a:buNone/>
              <a:defRPr sz="1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99" tIns="45699" rIns="45699" bIns="4569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095216" y="6414780"/>
            <a:ext cx="258585" cy="24826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71550" marR="0" indent="-4000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508760" marR="0" indent="-4800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019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4765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9337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3909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8481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305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88;p13"/>
          <p:cNvSpPr txBox="1"/>
          <p:nvPr>
            <p:ph type="ctrTitle"/>
          </p:nvPr>
        </p:nvSpPr>
        <p:spPr>
          <a:xfrm>
            <a:off x="1524000" y="1899424"/>
            <a:ext cx="9144000" cy="2273101"/>
          </a:xfrm>
          <a:prstGeom prst="rect">
            <a:avLst/>
          </a:prstGeom>
        </p:spPr>
        <p:txBody>
          <a:bodyPr/>
          <a:lstStyle>
            <a:lvl1pPr>
              <a:defRPr b="1" sz="7200"/>
            </a:lvl1pPr>
          </a:lstStyle>
          <a:p>
            <a:pPr/>
            <a:r>
              <a:t>Индивидуальный проект «Пятнашки»</a:t>
            </a:r>
          </a:p>
        </p:txBody>
      </p:sp>
      <p:sp>
        <p:nvSpPr>
          <p:cNvPr id="116" name="Google Shape;89;p13"/>
          <p:cNvSpPr txBox="1"/>
          <p:nvPr>
            <p:ph type="subTitle" sz="quarter" idx="1"/>
          </p:nvPr>
        </p:nvSpPr>
        <p:spPr>
          <a:xfrm>
            <a:off x="3764850" y="4329424"/>
            <a:ext cx="4662300" cy="800701"/>
          </a:xfrm>
          <a:prstGeom prst="rect">
            <a:avLst/>
          </a:prstGeom>
        </p:spPr>
        <p:txBody>
          <a:bodyPr/>
          <a:lstStyle/>
          <a:p>
            <a:pPr marL="0" indent="0" algn="l">
              <a:spcBef>
                <a:spcPts val="0"/>
              </a:spcBef>
            </a:pPr>
            <a:r>
              <a:t>Выполнил студент группы КЭ-403</a:t>
            </a:r>
          </a:p>
          <a:p>
            <a:pPr marL="0" indent="0" algn="l">
              <a:spcBef>
                <a:spcPts val="0"/>
              </a:spcBef>
            </a:pPr>
            <a:r>
              <a:t>Е.А. Гришин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94;p14"/>
          <p:cNvSpPr txBox="1"/>
          <p:nvPr>
            <p:ph type="title"/>
          </p:nvPr>
        </p:nvSpPr>
        <p:spPr>
          <a:xfrm>
            <a:off x="838200" y="1214724"/>
            <a:ext cx="10515600" cy="749401"/>
          </a:xfrm>
          <a:prstGeom prst="rect">
            <a:avLst/>
          </a:prstGeom>
        </p:spPr>
        <p:txBody>
          <a:bodyPr/>
          <a:lstStyle>
            <a:lvl1pPr>
              <a:defRPr b="1" sz="3600"/>
            </a:lvl1pPr>
          </a:lstStyle>
          <a:p>
            <a:pPr/>
            <a:r>
              <a:t>Цель:</a:t>
            </a:r>
          </a:p>
        </p:txBody>
      </p:sp>
      <p:sp>
        <p:nvSpPr>
          <p:cNvPr id="119" name="Google Shape;95;p14"/>
          <p:cNvSpPr txBox="1"/>
          <p:nvPr>
            <p:ph type="sldNum" sz="quarter" idx="2"/>
          </p:nvPr>
        </p:nvSpPr>
        <p:spPr>
          <a:xfrm>
            <a:off x="11146710" y="6388635"/>
            <a:ext cx="207090" cy="3005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20" name="Google Shape;96;p14"/>
          <p:cNvSpPr txBox="1"/>
          <p:nvPr/>
        </p:nvSpPr>
        <p:spPr>
          <a:xfrm>
            <a:off x="838200" y="1964125"/>
            <a:ext cx="9543600" cy="588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90000"/>
              </a:lnSpc>
              <a:defRPr sz="3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Разработка мобильного приложения «Пятнашки».</a:t>
            </a:r>
          </a:p>
        </p:txBody>
      </p:sp>
      <p:sp>
        <p:nvSpPr>
          <p:cNvPr id="121" name="Google Shape;97;p14"/>
          <p:cNvSpPr txBox="1"/>
          <p:nvPr/>
        </p:nvSpPr>
        <p:spPr>
          <a:xfrm>
            <a:off x="838200" y="2878099"/>
            <a:ext cx="5756100" cy="640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36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Задачи:</a:t>
            </a:r>
          </a:p>
        </p:txBody>
      </p:sp>
      <p:sp>
        <p:nvSpPr>
          <p:cNvPr id="122" name="Google Shape;98;p14"/>
          <p:cNvSpPr txBox="1"/>
          <p:nvPr/>
        </p:nvSpPr>
        <p:spPr>
          <a:xfrm>
            <a:off x="838199" y="3617000"/>
            <a:ext cx="8164654" cy="1831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Определить функциональные требования.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Спроектировать пользовательский интерфейс.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Реализовать приложение.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Протестировать приложение.</a:t>
            </a:r>
          </a:p>
        </p:txBody>
      </p:sp>
      <p:sp>
        <p:nvSpPr>
          <p:cNvPr id="123" name="Google Shape;99;p14"/>
          <p:cNvSpPr txBox="1"/>
          <p:nvPr/>
        </p:nvSpPr>
        <p:spPr>
          <a:xfrm>
            <a:off x="2208550" y="365125"/>
            <a:ext cx="6402001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Цели и задачи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95;p14"/>
          <p:cNvSpPr txBox="1"/>
          <p:nvPr>
            <p:ph type="sldNum" sz="quarter" idx="2"/>
          </p:nvPr>
        </p:nvSpPr>
        <p:spPr>
          <a:xfrm>
            <a:off x="11146710" y="6388635"/>
            <a:ext cx="207090" cy="3005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26" name="Google Shape;98;p14"/>
          <p:cNvSpPr txBox="1"/>
          <p:nvPr/>
        </p:nvSpPr>
        <p:spPr>
          <a:xfrm>
            <a:off x="606764" y="1348936"/>
            <a:ext cx="9722827" cy="3990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MainActivity - активность экрана главного меню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StatisticActivity - активность экрана таблицы рекордов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SettingsActivity - активность экрана настройки игры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GameActivity - активность экрана с игровым полем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ResultActivity - активность экрана с результатом игры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Navigator - класс для обработки жеста назад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Record - класс результата игры (имя, ходы, время)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RecordsList - список результатов игр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 startAt="1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Storage - класс для работы с Storage</a:t>
            </a:r>
          </a:p>
        </p:txBody>
      </p:sp>
      <p:sp>
        <p:nvSpPr>
          <p:cNvPr id="127" name="Google Shape;99;p14"/>
          <p:cNvSpPr txBox="1"/>
          <p:nvPr/>
        </p:nvSpPr>
        <p:spPr>
          <a:xfrm>
            <a:off x="2208550" y="365125"/>
            <a:ext cx="6402001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Классы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04;p15"/>
          <p:cNvSpPr txBox="1"/>
          <p:nvPr>
            <p:ph type="body" idx="1"/>
          </p:nvPr>
        </p:nvSpPr>
        <p:spPr>
          <a:xfrm>
            <a:off x="766808" y="1470813"/>
            <a:ext cx="10658400" cy="5051400"/>
          </a:xfrm>
          <a:prstGeom prst="rect">
            <a:avLst/>
          </a:prstGeom>
        </p:spPr>
        <p:txBody>
          <a:bodyPr/>
          <a:lstStyle/>
          <a:p>
            <a:pPr marL="514350" indent="-529590">
              <a:lnSpc>
                <a:spcPct val="115000"/>
              </a:lnSpc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В приложении должен быть выбор размера игрового поля: 3x3, 4x4 или 5x5 клеток.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Приложение должно отображать сообщение о победе.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В приложении должен присутствовать ввод имени игрока.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В приложении должна храниться таблица рекордов по двум показателям: время и ходы.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В приложении должна присутствовать кнопка “Назад”.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 startAt="1"/>
              <a:defRPr sz="3200"/>
            </a:pPr>
            <a:r>
              <a:t>В приложении игровое поле должно находиться в центре экрана.</a:t>
            </a:r>
          </a:p>
        </p:txBody>
      </p:sp>
      <p:sp>
        <p:nvSpPr>
          <p:cNvPr id="130" name="Google Shape;105;p15"/>
          <p:cNvSpPr txBox="1"/>
          <p:nvPr>
            <p:ph type="sldNum" sz="quarter" idx="2"/>
          </p:nvPr>
        </p:nvSpPr>
        <p:spPr>
          <a:xfrm>
            <a:off x="11146710" y="6388635"/>
            <a:ext cx="207090" cy="3005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31" name="Google Shape;106;p15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Функциональные требования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11;p16"/>
          <p:cNvSpPr txBox="1"/>
          <p:nvPr>
            <p:ph type="sldNum" sz="quarter" idx="2"/>
          </p:nvPr>
        </p:nvSpPr>
        <p:spPr>
          <a:xfrm>
            <a:off x="11146710" y="6388635"/>
            <a:ext cx="207090" cy="3005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34" name="Google Shape;112;p16" descr="Google Shape;112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588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oogle Shape;113;p16" descr="Google Shape;113;p1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38053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114;p16" descr="Google Shape;114;p1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65507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115;p16" descr="Google Shape;115;p16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92974" y="1695025"/>
            <a:ext cx="2061499" cy="43608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116;p16" descr="Google Shape;116;p16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719909" y="1695025"/>
            <a:ext cx="2061499" cy="4360864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Google Shape;117;p16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Демонстрация работы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22;p17"/>
          <p:cNvSpPr txBox="1"/>
          <p:nvPr>
            <p:ph type="sldNum" sz="quarter" idx="2"/>
          </p:nvPr>
        </p:nvSpPr>
        <p:spPr>
          <a:xfrm>
            <a:off x="11146710" y="6388623"/>
            <a:ext cx="207090" cy="30055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42" name="Демо" descr="Демо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709147" y="978489"/>
            <a:ext cx="2768663" cy="5748811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Google Shape;117;p16"/>
          <p:cNvSpPr txBox="1"/>
          <p:nvPr/>
        </p:nvSpPr>
        <p:spPr>
          <a:xfrm>
            <a:off x="1678949" y="127946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Видео демонстрация работы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67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50000">
                <p:cTn id="11" fill="hold" display="0">
                  <p:stCondLst>
                    <p:cond delay="indefinite"/>
                  </p:stCondLst>
                </p:cTn>
                <p:tgtEl>
                  <p:spTgt spid="142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4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4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30;p18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228600" indent="-228600">
              <a:spcBef>
                <a:spcPts val="0"/>
              </a:spcBef>
              <a:buSzPts val="3200"/>
              <a:defRPr sz="3200"/>
            </a:pPr>
            <a:r>
              <a:t>Было создано приложение, позволяющее играть в игру «Пятнашки», выбирать размер поля и просматривать таблицу рекордов.</a:t>
            </a:r>
          </a:p>
          <a:p>
            <a:pPr marL="228600" indent="-228600">
              <a:buSzPts val="3200"/>
              <a:defRPr sz="3200"/>
            </a:pPr>
            <a:r>
              <a:t>Возможность развития: сохранять таблицу рекордов на сервере, добавить анимацию, добавить различные темы.</a:t>
            </a:r>
          </a:p>
        </p:txBody>
      </p:sp>
      <p:sp>
        <p:nvSpPr>
          <p:cNvPr id="146" name="Google Shape;132;p18"/>
          <p:cNvSpPr txBox="1"/>
          <p:nvPr>
            <p:ph type="sldNum" sz="quarter" idx="2"/>
          </p:nvPr>
        </p:nvSpPr>
        <p:spPr>
          <a:xfrm>
            <a:off x="11146710" y="6388635"/>
            <a:ext cx="207090" cy="30055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6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47" name="Google Shape;117;p16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b="1" sz="4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Заключение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